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8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3" r:id="rId22"/>
    <p:sldId id="281" r:id="rId23"/>
    <p:sldId id="278" r:id="rId24"/>
    <p:sldId id="282" r:id="rId25"/>
    <p:sldId id="279" r:id="rId26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1"/>
          <p:cNvGrpSpPr/>
          <p:nvPr/>
        </p:nvGrpSpPr>
        <p:grpSpPr>
          <a:xfrm>
            <a:off x="0" y="228600"/>
            <a:ext cx="2851200" cy="6638400"/>
            <a:chOff x="0" y="228600"/>
            <a:chExt cx="2851200" cy="6638400"/>
          </a:xfrm>
        </p:grpSpPr>
        <p:sp>
          <p:nvSpPr>
            <p:cNvPr id="34" name="CustomShape 2"/>
            <p:cNvSpPr/>
            <p:nvPr/>
          </p:nvSpPr>
          <p:spPr>
            <a:xfrm>
              <a:off x="0" y="2575080"/>
              <a:ext cx="100440" cy="62568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128520" y="3156480"/>
              <a:ext cx="646200" cy="232200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807120" y="5447160"/>
              <a:ext cx="609120" cy="141984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59760" y="6503760"/>
              <a:ext cx="171000" cy="36324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100800" y="3201120"/>
              <a:ext cx="821520" cy="332820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22320" y="228600"/>
              <a:ext cx="105840" cy="292752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78120" y="2944080"/>
              <a:ext cx="77760" cy="49356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769680" y="5478840"/>
              <a:ext cx="189720" cy="102456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775440" y="1398960"/>
              <a:ext cx="2075760" cy="404784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922680" y="6530040"/>
              <a:ext cx="161640" cy="33696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769680" y="5359320"/>
              <a:ext cx="37080" cy="22140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13"/>
            <p:cNvSpPr/>
            <p:nvPr/>
          </p:nvSpPr>
          <p:spPr>
            <a:xfrm>
              <a:off x="849960" y="6244560"/>
              <a:ext cx="238320" cy="62208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3" name="Group 14"/>
          <p:cNvGrpSpPr/>
          <p:nvPr/>
        </p:nvGrpSpPr>
        <p:grpSpPr>
          <a:xfrm>
            <a:off x="27360" y="-720"/>
            <a:ext cx="2356200" cy="6853680"/>
            <a:chOff x="27360" y="-720"/>
            <a:chExt cx="2356200" cy="6853680"/>
          </a:xfrm>
        </p:grpSpPr>
        <p:sp>
          <p:nvSpPr>
            <p:cNvPr id="14" name="CustomShape 15"/>
            <p:cNvSpPr/>
            <p:nvPr/>
          </p:nvSpPr>
          <p:spPr>
            <a:xfrm>
              <a:off x="27360" y="-720"/>
              <a:ext cx="493920" cy="440064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550440" y="4316400"/>
              <a:ext cx="423000" cy="158040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1006200" y="5862600"/>
              <a:ext cx="430560" cy="99036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521640" y="4364280"/>
              <a:ext cx="551520" cy="223560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468000" y="1289160"/>
              <a:ext cx="173880" cy="302688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111680" y="6571440"/>
              <a:ext cx="133920" cy="28116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502560" y="4107600"/>
              <a:ext cx="82080" cy="5112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973800" y="3145680"/>
              <a:ext cx="1409760" cy="271656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23"/>
            <p:cNvSpPr/>
            <p:nvPr/>
          </p:nvSpPr>
          <p:spPr>
            <a:xfrm>
              <a:off x="1073520" y="6600240"/>
              <a:ext cx="120240" cy="25272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24"/>
            <p:cNvSpPr/>
            <p:nvPr/>
          </p:nvSpPr>
          <p:spPr>
            <a:xfrm>
              <a:off x="973800" y="5897160"/>
              <a:ext cx="137520" cy="67392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25"/>
            <p:cNvSpPr/>
            <p:nvPr/>
          </p:nvSpPr>
          <p:spPr>
            <a:xfrm>
              <a:off x="973800" y="5772600"/>
              <a:ext cx="37800" cy="22752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26"/>
            <p:cNvSpPr/>
            <p:nvPr/>
          </p:nvSpPr>
          <p:spPr>
            <a:xfrm>
              <a:off x="1006200" y="6322680"/>
              <a:ext cx="210240" cy="53028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6" name="CustomShape 27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" name="PlaceHolder 28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7D117D0-0485-4055-A2C6-42A28BF93CD5}" type="datetime1">
              <a:rPr lang="ru-RU" sz="900" b="0" strike="noStrike" spc="-1">
                <a:solidFill>
                  <a:srgbClr val="8B8B8B"/>
                </a:solidFill>
                <a:latin typeface="Century Gothic"/>
              </a:rPr>
              <a:t>06.11.2025</a:t>
            </a:fld>
            <a:endParaRPr lang="ru-RU" sz="900" b="0" strike="noStrike" spc="-1">
              <a:latin typeface="Times New Roman"/>
            </a:endParaRPr>
          </a:p>
        </p:txBody>
      </p:sp>
      <p:sp>
        <p:nvSpPr>
          <p:cNvPr id="28" name="PlaceHolder 29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9" name="CustomShape 30"/>
          <p:cNvSpPr/>
          <p:nvPr/>
        </p:nvSpPr>
        <p:spPr>
          <a:xfrm flipV="1">
            <a:off x="-4320" y="207360"/>
            <a:ext cx="1588320" cy="50688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" name="PlaceHolder 31"/>
          <p:cNvSpPr>
            <a:spLocks noGrp="1"/>
          </p:cNvSpPr>
          <p:nvPr>
            <p:ph type="sldNum"/>
          </p:nvPr>
        </p:nvSpPr>
        <p:spPr>
          <a:xfrm>
            <a:off x="531720" y="787680"/>
            <a:ext cx="77940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9A2E4410-D964-43A0-807E-B45C93AFE9E4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‹#›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31" name="PlaceHolder 3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Century Gothic"/>
              </a:rPr>
              <a:t>Для правки текста заглавия щёлкните мышью</a:t>
            </a:r>
          </a:p>
        </p:txBody>
      </p:sp>
      <p:sp>
        <p:nvSpPr>
          <p:cNvPr id="32" name="PlaceHolder 3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404040"/>
                </a:solidFill>
                <a:latin typeface="Century Gothic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404040"/>
                </a:solidFill>
                <a:latin typeface="Century Gothic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404040"/>
                </a:solidFill>
                <a:latin typeface="Century Gothic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Century Gothic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Century Gothic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Century Gothic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jpeg"/><Relationship Id="rId4" Type="http://schemas.openxmlformats.org/officeDocument/2006/relationships/image" Target="../media/image4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2268360" y="1740960"/>
            <a:ext cx="7868880" cy="252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Century Gothic"/>
              </a:rPr>
              <a:t>Инфракрасная Фурье спектроскопия – метод изучения минерального вещества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70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882D0E1-72A2-47A3-B239-044D3B8F60F6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1</a:t>
            </a:fld>
            <a:endParaRPr lang="ru-RU" sz="20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1851298" y="160773"/>
            <a:ext cx="7033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Спектр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09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350CA92-B6E3-492C-9B5A-DB3B350AAF6E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10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113" name="CustomShape 4"/>
          <p:cNvSpPr/>
          <p:nvPr/>
        </p:nvSpPr>
        <p:spPr>
          <a:xfrm>
            <a:off x="2181198" y="1155765"/>
            <a:ext cx="1554480" cy="6577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solidFill>
              <a:schemeClr val="bg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latin typeface="Century Gothic"/>
              </a:rPr>
              <a:t> 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14" name="CustomShape 5"/>
          <p:cNvSpPr/>
          <p:nvPr/>
        </p:nvSpPr>
        <p:spPr>
          <a:xfrm>
            <a:off x="8113318" y="1291331"/>
            <a:ext cx="1542600" cy="369000"/>
          </a:xfrm>
          <a:prstGeom prst="rect">
            <a:avLst/>
          </a:prstGeom>
          <a:blipFill rotWithShape="0">
            <a:blip r:embed="rId3"/>
            <a:stretch>
              <a:fillRect b="-14273"/>
            </a:stretch>
          </a:blipFill>
          <a:ln>
            <a:solidFill>
              <a:schemeClr val="bg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latin typeface="Century Gothic"/>
              </a:rPr>
              <a:t> 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9" name="Рисунок 3"/>
          <p:cNvPicPr/>
          <p:nvPr/>
        </p:nvPicPr>
        <p:blipFill>
          <a:blip r:embed="rId4"/>
          <a:srcRect t="16010" b="8249"/>
          <a:stretch/>
        </p:blipFill>
        <p:spPr>
          <a:xfrm>
            <a:off x="6372000" y="1977951"/>
            <a:ext cx="5300640" cy="337968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10" name="Рисунок 4"/>
          <p:cNvPicPr/>
          <p:nvPr/>
        </p:nvPicPr>
        <p:blipFill>
          <a:blip r:embed="rId5"/>
          <a:stretch/>
        </p:blipFill>
        <p:spPr>
          <a:xfrm>
            <a:off x="614848" y="1986745"/>
            <a:ext cx="5063040" cy="337968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503486" y="5675251"/>
            <a:ext cx="10169154" cy="83099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Какие физические процессы наблюдаются при взаимодействии оптического излучения с веществом?</a:t>
            </a:r>
            <a:endParaRPr lang="ru-RU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1735570" y="148500"/>
            <a:ext cx="7033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Спектр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16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10B91C5-D836-4E10-B134-0453041D1AC9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11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117" name="Рисунок 8"/>
          <p:cNvPicPr/>
          <p:nvPr/>
        </p:nvPicPr>
        <p:blipFill>
          <a:blip r:embed="rId2"/>
          <a:srcRect l="7363" t="15637" r="7951"/>
          <a:stretch/>
        </p:blipFill>
        <p:spPr>
          <a:xfrm>
            <a:off x="3114636" y="952020"/>
            <a:ext cx="6008400" cy="189972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118" name="CustomShape 3"/>
          <p:cNvSpPr/>
          <p:nvPr/>
        </p:nvSpPr>
        <p:spPr>
          <a:xfrm>
            <a:off x="1740296" y="3845105"/>
            <a:ext cx="9628158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2400" b="0" strike="noStrike" spc="-1" dirty="0">
                <a:solidFill>
                  <a:srgbClr val="000000"/>
                </a:solidFill>
                <a:latin typeface="Century Gothic"/>
              </a:rPr>
              <a:t>Частота – число волн, проходящих в единицу времени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19" name="Рисунок 5"/>
          <p:cNvPicPr/>
          <p:nvPr/>
        </p:nvPicPr>
        <p:blipFill>
          <a:blip r:embed="rId3"/>
          <a:stretch/>
        </p:blipFill>
        <p:spPr>
          <a:xfrm>
            <a:off x="6194576" y="5752884"/>
            <a:ext cx="1980720" cy="495000"/>
          </a:xfrm>
          <a:prstGeom prst="rect">
            <a:avLst/>
          </a:prstGeom>
          <a:ln>
            <a:noFill/>
          </a:ln>
        </p:spPr>
      </p:pic>
      <p:sp>
        <p:nvSpPr>
          <p:cNvPr id="120" name="CustomShape 4"/>
          <p:cNvSpPr/>
          <p:nvPr/>
        </p:nvSpPr>
        <p:spPr>
          <a:xfrm>
            <a:off x="1075486" y="3077460"/>
            <a:ext cx="7170148" cy="73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entury Gothic"/>
              </a:rPr>
              <a:t>Длинна волны соответствует расстоянию АВ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</p:txBody>
      </p:sp>
      <p:sp>
        <p:nvSpPr>
          <p:cNvPr id="121" name="CustomShape 5"/>
          <p:cNvSpPr/>
          <p:nvPr/>
        </p:nvSpPr>
        <p:spPr>
          <a:xfrm>
            <a:off x="1153066" y="4985239"/>
            <a:ext cx="10905120" cy="73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entury Gothic"/>
              </a:rPr>
              <a:t>Волновое число – число волн, приходящихся на 1 см; расстояние СD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122" name="Рисунок 10"/>
          <p:cNvPicPr/>
          <p:nvPr/>
        </p:nvPicPr>
        <p:blipFill>
          <a:blip r:embed="rId4"/>
          <a:stretch/>
        </p:blipFill>
        <p:spPr>
          <a:xfrm>
            <a:off x="5080555" y="4414320"/>
            <a:ext cx="1228320" cy="380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99A8046-CC4D-4332-8AEA-753DC645C839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12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170" name="CustomShape 2"/>
          <p:cNvSpPr/>
          <p:nvPr/>
        </p:nvSpPr>
        <p:spPr>
          <a:xfrm>
            <a:off x="2010088" y="970020"/>
            <a:ext cx="8965440" cy="50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entury Gothic"/>
              </a:rPr>
              <a:t>Какие вопросы можно решить с помощью ИК Фурье спектроскопии: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  <a:p>
            <a:pPr marL="343260" indent="-34290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>
                <a:solidFill>
                  <a:srgbClr val="000000"/>
                </a:solidFill>
                <a:latin typeface="Century Gothic"/>
              </a:rPr>
              <a:t>Какие функциональные группы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Century Gothic"/>
              </a:rPr>
              <a:t>присутствуют?</a:t>
            </a:r>
            <a:endParaRPr lang="ru-RU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ru-RU" sz="2400" b="0" strike="noStrike" spc="-1" dirty="0">
              <a:latin typeface="Arial"/>
            </a:endParaRPr>
          </a:p>
          <a:p>
            <a:pPr marL="343260" indent="-34290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>
                <a:solidFill>
                  <a:srgbClr val="000000"/>
                </a:solidFill>
                <a:latin typeface="Century Gothic"/>
              </a:rPr>
              <a:t>Количество функциональных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Century Gothic"/>
              </a:rPr>
              <a:t>групп?</a:t>
            </a:r>
            <a:endParaRPr lang="ru-RU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ru-RU" sz="2400" b="0" strike="noStrike" spc="-1" dirty="0">
              <a:latin typeface="Arial"/>
            </a:endParaRPr>
          </a:p>
          <a:p>
            <a:pPr marL="343260" indent="-34290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>
                <a:solidFill>
                  <a:srgbClr val="000000"/>
                </a:solidFill>
                <a:latin typeface="Century Gothic"/>
              </a:rPr>
              <a:t>Кристаллическое состояние вещества?</a:t>
            </a:r>
            <a:endParaRPr lang="ru-RU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ru-RU" sz="2400" b="0" strike="noStrike" spc="-1" dirty="0">
              <a:latin typeface="Arial"/>
            </a:endParaRPr>
          </a:p>
          <a:p>
            <a:pPr marL="343260" indent="-34290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>
                <a:solidFill>
                  <a:srgbClr val="000000"/>
                </a:solidFill>
                <a:latin typeface="Century Gothic"/>
              </a:rPr>
              <a:t>Распределение функциональных групп по индивиду?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1732001" y="209880"/>
            <a:ext cx="7033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Спектр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CE01507-2E04-4BF5-B982-DF6D594923B1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13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130" name="Рисунок 3"/>
          <p:cNvPicPr/>
          <p:nvPr/>
        </p:nvPicPr>
        <p:blipFill>
          <a:blip r:embed="rId2"/>
          <a:stretch/>
        </p:blipFill>
        <p:spPr>
          <a:xfrm>
            <a:off x="624960" y="1740240"/>
            <a:ext cx="5255640" cy="298584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131" name="Рисунок 4"/>
          <p:cNvPicPr/>
          <p:nvPr/>
        </p:nvPicPr>
        <p:blipFill>
          <a:blip r:embed="rId3"/>
          <a:stretch/>
        </p:blipFill>
        <p:spPr>
          <a:xfrm>
            <a:off x="6433560" y="1740240"/>
            <a:ext cx="5275080" cy="298584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132" name="CustomShape 3"/>
          <p:cNvSpPr/>
          <p:nvPr/>
        </p:nvSpPr>
        <p:spPr>
          <a:xfrm>
            <a:off x="2244600" y="5533920"/>
            <a:ext cx="81104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entury Gothic"/>
              </a:rPr>
              <a:t>Чем отличаются между собой ИК спектры?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1711819" y="209880"/>
            <a:ext cx="7033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Спектр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55DC04E-2EBE-4ADD-B24E-0F70E75886DB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14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135" name="Рисунок 6"/>
          <p:cNvPicPr/>
          <p:nvPr/>
        </p:nvPicPr>
        <p:blipFill>
          <a:blip r:embed="rId2"/>
          <a:stretch/>
        </p:blipFill>
        <p:spPr>
          <a:xfrm>
            <a:off x="6154200" y="2533597"/>
            <a:ext cx="5774400" cy="366732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136" name="Рисунок 7"/>
          <p:cNvPicPr/>
          <p:nvPr/>
        </p:nvPicPr>
        <p:blipFill>
          <a:blip r:embed="rId3"/>
          <a:stretch/>
        </p:blipFill>
        <p:spPr>
          <a:xfrm>
            <a:off x="531720" y="1120569"/>
            <a:ext cx="5504400" cy="334440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137" name="CustomShape 3"/>
          <p:cNvSpPr/>
          <p:nvPr/>
        </p:nvSpPr>
        <p:spPr>
          <a:xfrm>
            <a:off x="7958022" y="992562"/>
            <a:ext cx="2483280" cy="106596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1800" b="0" strike="noStrike" spc="-1" dirty="0">
                <a:solidFill>
                  <a:srgbClr val="000000"/>
                </a:solidFill>
              </a:rPr>
              <a:t>Магнезит MgCO3</a:t>
            </a:r>
            <a:endParaRPr lang="ru-RU" sz="1800" b="0" strike="noStrike" spc="-1" dirty="0"/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1800" b="0" strike="noStrike" spc="-1" dirty="0">
                <a:solidFill>
                  <a:srgbClr val="000000"/>
                </a:solidFill>
              </a:rPr>
              <a:t>Смитсонит ZnCO3</a:t>
            </a:r>
            <a:endParaRPr lang="ru-RU" sz="1800" b="0" strike="noStrike" spc="-1" dirty="0"/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1800" b="0" strike="noStrike" spc="-1" dirty="0">
                <a:solidFill>
                  <a:srgbClr val="000000"/>
                </a:solidFill>
              </a:rPr>
              <a:t>Кальцит CaCO3</a:t>
            </a:r>
            <a:endParaRPr lang="ru-RU" sz="1800" b="0" strike="noStrike" spc="-1" dirty="0"/>
          </a:p>
        </p:txBody>
      </p:sp>
      <p:sp>
        <p:nvSpPr>
          <p:cNvPr id="138" name="CustomShape 4"/>
          <p:cNvSpPr/>
          <p:nvPr/>
        </p:nvSpPr>
        <p:spPr>
          <a:xfrm>
            <a:off x="1161000" y="4937400"/>
            <a:ext cx="4875120" cy="118764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18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увеличении ионного радиуса катионов (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ru-RU" sz="18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—&gt;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ru-RU" sz="18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ru-RU" sz="18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—&gt;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18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—&gt;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ru-RU" sz="18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происходит закономерный сдвиг полос к меньшим частотам.</a:t>
            </a:r>
            <a:endParaRPr lang="ru-RU" sz="18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1750527" y="209880"/>
            <a:ext cx="7033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Спектр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40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4F47619-E1D5-4148-AF2B-60006F691773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15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141" name="Рисунок 4"/>
          <p:cNvPicPr/>
          <p:nvPr/>
        </p:nvPicPr>
        <p:blipFill>
          <a:blip r:embed="rId2"/>
          <a:srcRect r="10167"/>
          <a:stretch/>
        </p:blipFill>
        <p:spPr>
          <a:xfrm>
            <a:off x="803617" y="1152360"/>
            <a:ext cx="7849080" cy="497340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142" name="CustomShape 3"/>
          <p:cNvSpPr/>
          <p:nvPr/>
        </p:nvSpPr>
        <p:spPr>
          <a:xfrm>
            <a:off x="8901360" y="2223360"/>
            <a:ext cx="2782800" cy="50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Century Gothic"/>
              </a:rPr>
              <a:t>Ca</a:t>
            </a:r>
            <a:r>
              <a:rPr lang="ru-RU" sz="2400" b="0" strike="noStrike" spc="-1" baseline="-25000">
                <a:solidFill>
                  <a:srgbClr val="000000"/>
                </a:solidFill>
                <a:latin typeface="Century Gothic"/>
              </a:rPr>
              <a:t>5</a:t>
            </a:r>
            <a:r>
              <a:rPr lang="ru-RU" sz="2400" b="0" strike="noStrike" spc="-1">
                <a:solidFill>
                  <a:srgbClr val="000000"/>
                </a:solidFill>
                <a:latin typeface="Century Gothic"/>
              </a:rPr>
              <a:t>(PO</a:t>
            </a:r>
            <a:r>
              <a:rPr lang="ru-RU" sz="2400" b="0" strike="noStrike" spc="-1" baseline="-25000">
                <a:solidFill>
                  <a:srgbClr val="000000"/>
                </a:solidFill>
                <a:latin typeface="Century Gothic"/>
              </a:rPr>
              <a:t>4</a:t>
            </a:r>
            <a:r>
              <a:rPr lang="ru-RU" sz="2400" b="0" strike="noStrike" spc="-1">
                <a:solidFill>
                  <a:srgbClr val="000000"/>
                </a:solidFill>
                <a:latin typeface="Century Gothic"/>
              </a:rPr>
              <a:t>)</a:t>
            </a:r>
            <a:r>
              <a:rPr lang="ru-RU" sz="2400" b="0" strike="noStrike" spc="-1" baseline="-25000">
                <a:solidFill>
                  <a:srgbClr val="000000"/>
                </a:solidFill>
                <a:latin typeface="Century Gothic"/>
              </a:rPr>
              <a:t>3</a:t>
            </a:r>
            <a:r>
              <a:rPr lang="ru-RU" sz="2400" b="0" strike="noStrike" spc="-1">
                <a:solidFill>
                  <a:srgbClr val="000000"/>
                </a:solidFill>
                <a:latin typeface="Century Gothic"/>
              </a:rPr>
              <a:t>(F,OH,Cl)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43" name="CustomShape 4"/>
          <p:cNvSpPr/>
          <p:nvPr/>
        </p:nvSpPr>
        <p:spPr>
          <a:xfrm>
            <a:off x="9046080" y="3485049"/>
            <a:ext cx="2493360" cy="161496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Century Gothic"/>
              </a:rPr>
              <a:t>Можно ли понять по ИК спектру кристаллическое вещество или аморфное?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1732943" y="151380"/>
            <a:ext cx="7033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Спектр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45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1B61E9B-7BB0-47E1-BA74-92B1F5AA7F59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16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146" name="Рисунок 4"/>
          <p:cNvPicPr/>
          <p:nvPr/>
        </p:nvPicPr>
        <p:blipFill>
          <a:blip r:embed="rId2"/>
          <a:stretch/>
        </p:blipFill>
        <p:spPr>
          <a:xfrm>
            <a:off x="7498799" y="787680"/>
            <a:ext cx="3737769" cy="561924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147" name="Рисунок 5"/>
          <p:cNvPicPr/>
          <p:nvPr/>
        </p:nvPicPr>
        <p:blipFill>
          <a:blip r:embed="rId3"/>
          <a:stretch/>
        </p:blipFill>
        <p:spPr>
          <a:xfrm>
            <a:off x="425090" y="1152360"/>
            <a:ext cx="6678055" cy="4488037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1581162" y="209880"/>
            <a:ext cx="7033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Количественный анализ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49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7CE224C-14F1-4AA6-9BDB-99A5CE54AFCA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17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151" name="CustomShape 4"/>
          <p:cNvSpPr/>
          <p:nvPr/>
        </p:nvSpPr>
        <p:spPr>
          <a:xfrm>
            <a:off x="1889986" y="3473850"/>
            <a:ext cx="2527560" cy="584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latin typeface="Century Gothic"/>
              </a:rPr>
              <a:t> 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52" name="CustomShape 5"/>
          <p:cNvSpPr/>
          <p:nvPr/>
        </p:nvSpPr>
        <p:spPr>
          <a:xfrm>
            <a:off x="648720" y="2516040"/>
            <a:ext cx="58525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entury Gothic"/>
              </a:rPr>
              <a:t>Закон поглощения света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53" name="Рисунок 5"/>
          <p:cNvPicPr/>
          <p:nvPr/>
        </p:nvPicPr>
        <p:blipFill>
          <a:blip r:embed="rId3"/>
          <a:srcRect l="4490" t="5214" r="3943" b="6150"/>
          <a:stretch/>
        </p:blipFill>
        <p:spPr>
          <a:xfrm>
            <a:off x="6412680" y="1685880"/>
            <a:ext cx="5561280" cy="439956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154" name="CustomShape 6"/>
          <p:cNvSpPr/>
          <p:nvPr/>
        </p:nvSpPr>
        <p:spPr>
          <a:xfrm>
            <a:off x="1223280" y="4726440"/>
            <a:ext cx="4797360" cy="94356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Century Gothic"/>
              </a:rPr>
              <a:t>Что в спектре принимают за поглощение?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1582532" y="113220"/>
            <a:ext cx="7033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entury Gothic"/>
              </a:rPr>
              <a:t>Количественный анализ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3D1BD7A-B277-4866-8149-0CC557807020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18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157" name="Рисунок 5"/>
          <p:cNvPicPr/>
          <p:nvPr/>
        </p:nvPicPr>
        <p:blipFill>
          <a:blip r:embed="rId2"/>
          <a:stretch/>
        </p:blipFill>
        <p:spPr>
          <a:xfrm>
            <a:off x="6796080" y="572760"/>
            <a:ext cx="5214240" cy="599868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158" name="Рисунок 6"/>
          <p:cNvPicPr/>
          <p:nvPr/>
        </p:nvPicPr>
        <p:blipFill>
          <a:blip r:embed="rId3"/>
          <a:stretch/>
        </p:blipFill>
        <p:spPr>
          <a:xfrm>
            <a:off x="909720" y="3048480"/>
            <a:ext cx="5145120" cy="45432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159" name="CustomShape 3"/>
          <p:cNvSpPr/>
          <p:nvPr/>
        </p:nvSpPr>
        <p:spPr>
          <a:xfrm>
            <a:off x="1080720" y="1639080"/>
            <a:ext cx="4974120" cy="45612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Century Gothic"/>
              </a:rPr>
              <a:t>Метод внутреннего стандарта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1557411" y="209880"/>
            <a:ext cx="7033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Количественный анализ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C88E1A3-3B66-4D00-8FE7-6D640BA731D6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19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162" name="Рисунок 5"/>
          <p:cNvPicPr/>
          <p:nvPr/>
        </p:nvPicPr>
        <p:blipFill>
          <a:blip r:embed="rId2"/>
          <a:srcRect b="51881"/>
          <a:stretch/>
        </p:blipFill>
        <p:spPr>
          <a:xfrm>
            <a:off x="826560" y="1853640"/>
            <a:ext cx="5462640" cy="381060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163" name="Рисунок 6"/>
          <p:cNvPicPr/>
          <p:nvPr/>
        </p:nvPicPr>
        <p:blipFill>
          <a:blip r:embed="rId2"/>
          <a:srcRect t="47515"/>
          <a:stretch/>
        </p:blipFill>
        <p:spPr>
          <a:xfrm>
            <a:off x="6770160" y="1853640"/>
            <a:ext cx="5008320" cy="381060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1554882" y="209880"/>
            <a:ext cx="7033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Физика метода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75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3042246-CB4E-469C-8C74-C965A4FE4001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2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76" name="Рисунок 6"/>
          <p:cNvPicPr/>
          <p:nvPr/>
        </p:nvPicPr>
        <p:blipFill>
          <a:blip r:embed="rId2"/>
          <a:stretch/>
        </p:blipFill>
        <p:spPr>
          <a:xfrm>
            <a:off x="6308140" y="720970"/>
            <a:ext cx="5614229" cy="304741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07180" y="878850"/>
            <a:ext cx="590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 инфракрасной (ИК) Фурье спектроскопии </a:t>
            </a: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основан на </a:t>
            </a:r>
            <a:r>
              <a:rPr lang="ru-RU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селективном </a:t>
            </a: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поглощении</a:t>
            </a:r>
            <a:r>
              <a:rPr lang="ru-RU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молекулами вещества электромагнитного излучения в ближнем (0.76-2.5 мкм) и среднем (2.5-25 мкм) инфракрасных диапазонах длин волн и изменении их дипольного момента при совершении атомами колебательных переходов.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4"/>
          <p:cNvPicPr/>
          <p:nvPr/>
        </p:nvPicPr>
        <p:blipFill>
          <a:blip r:embed="rId3"/>
          <a:stretch/>
        </p:blipFill>
        <p:spPr>
          <a:xfrm>
            <a:off x="831273" y="3001345"/>
            <a:ext cx="4446879" cy="3482582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738124" y="4249679"/>
            <a:ext cx="60564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+mj-lt"/>
              </a:rPr>
              <a:t>Если молекула поглощает фотон с энергией меньше 80 кДж/моль, то этой энергии хватает лишь на изменение колебаний атомов, но не хватает на электронный переход. Молекула переходит из одного колебательного состояния в другое, соответствующая спектральная линия поглощения лежит в ИК области.</a:t>
            </a:r>
            <a:endParaRPr lang="ru-RU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1582200" y="209880"/>
            <a:ext cx="7033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Количественный анализ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EE7E8C3-F31B-4677-8207-0F6FB3197F5F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20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166" name="Рисунок 3"/>
          <p:cNvPicPr/>
          <p:nvPr/>
        </p:nvPicPr>
        <p:blipFill>
          <a:blip r:embed="rId2"/>
          <a:stretch/>
        </p:blipFill>
        <p:spPr>
          <a:xfrm>
            <a:off x="6630480" y="1153080"/>
            <a:ext cx="4941000" cy="527112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167" name="CustomShape 3"/>
          <p:cNvSpPr/>
          <p:nvPr/>
        </p:nvSpPr>
        <p:spPr>
          <a:xfrm>
            <a:off x="1582200" y="3120480"/>
            <a:ext cx="4607280" cy="319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entury Gothic"/>
              </a:rPr>
              <a:t>Смесь минералов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  <a:p>
            <a:pPr marL="343260" indent="-34290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>
                <a:solidFill>
                  <a:srgbClr val="000000"/>
                </a:solidFill>
                <a:latin typeface="Century Gothic"/>
              </a:rPr>
              <a:t>Метод добавок</a:t>
            </a:r>
            <a:endParaRPr lang="ru-RU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ru-RU" sz="2400" b="0" strike="noStrike" spc="-1" dirty="0">
              <a:latin typeface="Arial"/>
            </a:endParaRPr>
          </a:p>
          <a:p>
            <a:pPr marL="343260" indent="-34290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 err="1">
                <a:solidFill>
                  <a:srgbClr val="000000"/>
                </a:solidFill>
                <a:latin typeface="Century Gothic"/>
              </a:rPr>
              <a:t>Деконволюция</a:t>
            </a:r>
            <a:r>
              <a:rPr lang="ru-RU" sz="2400" b="0" strike="noStrike" spc="-1" dirty="0">
                <a:solidFill>
                  <a:srgbClr val="000000"/>
                </a:solidFill>
                <a:latin typeface="Century Gothic"/>
              </a:rPr>
              <a:t> спектра</a:t>
            </a:r>
            <a:endParaRPr lang="ru-RU" sz="24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ru-RU" sz="2400" b="0" strike="noStrike" spc="-1" dirty="0">
              <a:latin typeface="Arial"/>
            </a:endParaRPr>
          </a:p>
          <a:p>
            <a:pPr marL="343260" indent="-34290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ru-RU" sz="2400" b="0" strike="noStrike" spc="-1" dirty="0">
                <a:solidFill>
                  <a:srgbClr val="000000"/>
                </a:solidFill>
                <a:latin typeface="Century Gothic"/>
              </a:rPr>
              <a:t>Регрессионный анализ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</p:txBody>
      </p:sp>
      <p:sp>
        <p:nvSpPr>
          <p:cNvPr id="168" name="CustomShape 4"/>
          <p:cNvSpPr/>
          <p:nvPr/>
        </p:nvSpPr>
        <p:spPr>
          <a:xfrm>
            <a:off x="285120" y="1737720"/>
            <a:ext cx="6345000" cy="89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2400" b="1" strike="noStrike" spc="-1" dirty="0">
                <a:solidFill>
                  <a:srgbClr val="000000"/>
                </a:solidFill>
                <a:latin typeface="Century Gothic"/>
              </a:rPr>
              <a:t>Свойство </a:t>
            </a:r>
            <a:r>
              <a:rPr lang="ru-RU" sz="2400" b="1" strike="noStrike" spc="-1" dirty="0" err="1" smtClean="0">
                <a:solidFill>
                  <a:srgbClr val="000000"/>
                </a:solidFill>
                <a:latin typeface="Century Gothic"/>
              </a:rPr>
              <a:t>аддитивно</a:t>
            </a:r>
            <a:r>
              <a:rPr lang="ru-RU" sz="2400" b="1" spc="-1" dirty="0" err="1" smtClean="0">
                <a:solidFill>
                  <a:srgbClr val="000000"/>
                </a:solidFill>
                <a:latin typeface="Century Gothic"/>
              </a:rPr>
              <a:t>сти</a:t>
            </a:r>
            <a:r>
              <a:rPr lang="ru-RU" sz="2400" b="1" strike="noStrike" spc="-1" dirty="0" smtClean="0">
                <a:solidFill>
                  <a:srgbClr val="000000"/>
                </a:solidFill>
                <a:latin typeface="Century Gothic"/>
              </a:rPr>
              <a:t> </a:t>
            </a:r>
            <a:r>
              <a:rPr lang="ru-RU" sz="2400" b="1" strike="noStrike" spc="-1" dirty="0">
                <a:solidFill>
                  <a:srgbClr val="000000"/>
                </a:solidFill>
                <a:latin typeface="Century Gothic"/>
              </a:rPr>
              <a:t>ИК спектра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sz="2400" b="1" strike="noStrike" spc="-1" dirty="0">
                <a:solidFill>
                  <a:srgbClr val="000000"/>
                </a:solidFill>
                <a:latin typeface="Century Gothic"/>
              </a:rPr>
              <a:t>Суммарный = Кварц + Кальцит + </a:t>
            </a:r>
            <a:r>
              <a:rPr lang="ru-RU" sz="2400" b="1" strike="noStrike" spc="-1" dirty="0" err="1">
                <a:solidFill>
                  <a:srgbClr val="000000"/>
                </a:solidFill>
                <a:latin typeface="Century Gothic"/>
              </a:rPr>
              <a:t>Иллит</a:t>
            </a: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31" y="2273627"/>
            <a:ext cx="5057261" cy="39452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1995"/>
          <a:stretch/>
        </p:blipFill>
        <p:spPr>
          <a:xfrm>
            <a:off x="2709129" y="1610358"/>
            <a:ext cx="3471863" cy="2433006"/>
          </a:xfrm>
          <a:prstGeom prst="rect">
            <a:avLst/>
          </a:prstGeom>
        </p:spPr>
      </p:pic>
      <p:sp>
        <p:nvSpPr>
          <p:cNvPr id="4" name="CustomShape 1"/>
          <p:cNvSpPr/>
          <p:nvPr/>
        </p:nvSpPr>
        <p:spPr>
          <a:xfrm>
            <a:off x="1582200" y="209880"/>
            <a:ext cx="7033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Количественный анализ</a:t>
            </a:r>
            <a:endParaRPr lang="ru-RU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4068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1582200" y="209880"/>
            <a:ext cx="7033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Количественный анализ</a:t>
            </a:r>
            <a:endParaRPr lang="ru-RU" sz="3200" b="0" strike="noStrike" spc="-1" dirty="0">
              <a:latin typeface="Arial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284177"/>
              </p:ext>
            </p:extLst>
          </p:nvPr>
        </p:nvGraphicFramePr>
        <p:xfrm>
          <a:off x="1582200" y="2784806"/>
          <a:ext cx="8968154" cy="3980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Mathcad" r:id="rId3" imgW="10058400" imgH="4200480" progId="Mathcad">
                  <p:embed/>
                </p:oleObj>
              </mc:Choice>
              <mc:Fallback>
                <p:oleObj name="Mathcad" r:id="rId3" imgW="10058400" imgH="4200480" progId="Mathcad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2200" y="2784806"/>
                        <a:ext cx="8968154" cy="3980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b="6844"/>
          <a:stretch/>
        </p:blipFill>
        <p:spPr>
          <a:xfrm>
            <a:off x="5439240" y="787681"/>
            <a:ext cx="6623350" cy="327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85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1735559" y="209880"/>
            <a:ext cx="9316371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spc="-1" dirty="0" smtClean="0">
                <a:solidFill>
                  <a:srgbClr val="000000"/>
                </a:solidFill>
                <a:latin typeface="Century Gothic"/>
              </a:rPr>
              <a:t>Карты распределения оптических центров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11837" r="7187" b="18064"/>
          <a:stretch/>
        </p:blipFill>
        <p:spPr>
          <a:xfrm>
            <a:off x="1186963" y="976368"/>
            <a:ext cx="5583133" cy="26464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61"/>
          <a:stretch/>
        </p:blipFill>
        <p:spPr>
          <a:xfrm>
            <a:off x="7060222" y="1280049"/>
            <a:ext cx="4668715" cy="35516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2429" r="11946" b="29328"/>
          <a:stretch/>
        </p:blipFill>
        <p:spPr>
          <a:xfrm>
            <a:off x="474804" y="3811541"/>
            <a:ext cx="6295292" cy="2747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0898" y="5185301"/>
            <a:ext cx="4387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Распределение водородного центра соотносится с фотолюминесцентным центром в кристаллах алмаза.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249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3485" y="677008"/>
            <a:ext cx="4536833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dirty="0" smtClean="0"/>
              <a:t>Возможности: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неразрушающий метод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структурный метод (изучение вещества в аморфном состоянии)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dirty="0"/>
              <a:t>ф</a:t>
            </a:r>
            <a:r>
              <a:rPr lang="ru-RU" dirty="0" smtClean="0"/>
              <a:t>азовый анализ (точность до 5-10%)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локальность до 5 мкм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экспрессный анализ (запись спектра занимает 1-2 минуты)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количественный (до единиц </a:t>
            </a:r>
            <a:r>
              <a:rPr lang="en-US" dirty="0" smtClean="0"/>
              <a:t>ppm</a:t>
            </a:r>
            <a:r>
              <a:rPr lang="ru-RU" dirty="0" smtClean="0"/>
              <a:t>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высокая чувствительность (требуется небольшое количество вещества 1-2 мг)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781800" y="677008"/>
            <a:ext cx="519332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dirty="0" smtClean="0"/>
              <a:t>Ограничения: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в некоторых случаях требуется трудоёмкая </a:t>
            </a:r>
            <a:r>
              <a:rPr lang="ru-RU" dirty="0"/>
              <a:t>подготовка образцов </a:t>
            </a:r>
            <a:endParaRPr lang="ru-RU" dirty="0" smtClean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«правильная» математическая аппроксимация на компоненты в спектре поглощения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не все вещества активно поглощают ИК излучение в  данном диапазоне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ПО с базой данных эталонных спектров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для количественной оценки нужны значения калиброванных коэффициентов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важно следить за влиянием атмосферы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03485" y="5717919"/>
            <a:ext cx="10339753" cy="64633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Все аналитические методы имеют свои возможности и ограничения, и по этому являются взаимодополняющими.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45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569" y="2400300"/>
            <a:ext cx="6383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/>
              <a:t>Благодарю </a:t>
            </a:r>
            <a:r>
              <a:rPr lang="ru-RU" sz="3600" i="1" dirty="0" smtClean="0"/>
              <a:t>за внимание!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3234745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1554882" y="209880"/>
            <a:ext cx="7033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Физика метода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443" y="747957"/>
            <a:ext cx="112717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+mj-lt"/>
              </a:rPr>
              <a:t>В случае простой молекулы типа А-В имеет место единственный вид колебаний – периодическое растяжение и сжатие по связям А – В. </a:t>
            </a:r>
          </a:p>
          <a:p>
            <a:r>
              <a:rPr lang="ru-RU" i="1" dirty="0" smtClean="0">
                <a:latin typeface="+mj-lt"/>
              </a:rPr>
              <a:t>Движение химически связанных атомов напоминает непрерывное колебание системы шариков, связанных пружинами, и выражается математически при помощи закона Гука</a:t>
            </a:r>
            <a:r>
              <a:rPr lang="ru-RU" i="1" dirty="0" smtClean="0"/>
              <a:t>.</a:t>
            </a:r>
          </a:p>
          <a:p>
            <a:r>
              <a:rPr lang="ru-RU" i="1" dirty="0" smtClean="0"/>
              <a:t>Для колебания по связям А- В колебательная частота может быть найдена из уравнения:</a:t>
            </a:r>
            <a:endParaRPr lang="ru-RU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08435" y="2267683"/>
                <a:ext cx="3763107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sz="2800" b="0" i="1" smtClean="0"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435" y="2267683"/>
                <a:ext cx="3763107" cy="9017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007798" y="2636053"/>
            <a:ext cx="6849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где С – скорость света, </a:t>
            </a:r>
            <a:r>
              <a:rPr lang="en-US" i="1" dirty="0" smtClean="0"/>
              <a:t>F –</a:t>
            </a:r>
            <a:r>
              <a:rPr lang="ru-RU" i="1" dirty="0" smtClean="0"/>
              <a:t> силовая постоянная связи, М – приведённая масса:</a:t>
            </a:r>
            <a:endParaRPr lang="ru-RU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915728" y="3079789"/>
                <a:ext cx="3710354" cy="844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728" y="3079789"/>
                <a:ext cx="3710354" cy="8442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186547" y="4014929"/>
            <a:ext cx="5814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+mj-lt"/>
              </a:rPr>
              <a:t>где </a:t>
            </a:r>
            <a:r>
              <a:rPr lang="en-US" i="1" dirty="0" smtClean="0">
                <a:latin typeface="+mj-lt"/>
              </a:rPr>
              <a:t>M</a:t>
            </a:r>
            <a:r>
              <a:rPr lang="en-US" i="1" baseline="-25000" dirty="0" smtClean="0">
                <a:latin typeface="+mj-lt"/>
              </a:rPr>
              <a:t>A</a:t>
            </a:r>
            <a:r>
              <a:rPr lang="en-US" i="1" dirty="0" smtClean="0">
                <a:latin typeface="+mj-lt"/>
              </a:rPr>
              <a:t> </a:t>
            </a:r>
            <a:r>
              <a:rPr lang="ru-RU" i="1" dirty="0" smtClean="0">
                <a:latin typeface="+mj-lt"/>
              </a:rPr>
              <a:t> и М</a:t>
            </a:r>
            <a:r>
              <a:rPr lang="ru-RU" i="1" baseline="-25000" dirty="0" smtClean="0">
                <a:latin typeface="+mj-lt"/>
              </a:rPr>
              <a:t>В</a:t>
            </a:r>
            <a:r>
              <a:rPr lang="en-US" i="1" dirty="0" smtClean="0">
                <a:latin typeface="+mj-lt"/>
              </a:rPr>
              <a:t> </a:t>
            </a:r>
            <a:r>
              <a:rPr lang="ru-RU" i="1" dirty="0" smtClean="0">
                <a:latin typeface="+mj-lt"/>
              </a:rPr>
              <a:t>– массы отдельных атомов </a:t>
            </a:r>
            <a:r>
              <a:rPr lang="ru-RU" i="1" dirty="0">
                <a:latin typeface="+mj-lt"/>
              </a:rPr>
              <a:t>А и В </a:t>
            </a:r>
            <a:r>
              <a:rPr lang="ru-RU" i="1" dirty="0" smtClean="0">
                <a:latin typeface="+mj-lt"/>
              </a:rPr>
              <a:t>соответственно.</a:t>
            </a:r>
            <a:endParaRPr lang="ru-RU" i="1" dirty="0">
              <a:latin typeface="+mj-lt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" t="43077" r="7426" b="6769"/>
          <a:stretch/>
        </p:blipFill>
        <p:spPr bwMode="auto">
          <a:xfrm>
            <a:off x="566839" y="3618903"/>
            <a:ext cx="5546327" cy="245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73312" y="4752196"/>
            <a:ext cx="5851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При взаимодействии молекулы с ИК-излучением может произойти передача энергии от излучения молекуле, в результате чего молекула перейдёт из одного квантового состояния в возбуждённое, приобретая энергию, величина которой связана с частотой поглощённого излучения.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10691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1638010" y="93502"/>
            <a:ext cx="7033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Физика метода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78" name="Рисунок 2"/>
          <p:cNvPicPr/>
          <p:nvPr/>
        </p:nvPicPr>
        <p:blipFill>
          <a:blip r:embed="rId2"/>
          <a:srcRect l="13408" t="22382" r="8973" b="14891"/>
          <a:stretch/>
        </p:blipFill>
        <p:spPr>
          <a:xfrm>
            <a:off x="735261" y="1411253"/>
            <a:ext cx="5309280" cy="339264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79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507D180-2AAE-4A3A-B1C4-8D1CF214464F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4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6175170" y="3982910"/>
            <a:ext cx="5682751" cy="213149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b="0" strike="noStrike" spc="-1" dirty="0">
                <a:solidFill>
                  <a:srgbClr val="000000"/>
                </a:solidFill>
                <a:latin typeface="Century Gothic"/>
              </a:rPr>
              <a:t>Вещества поглощающие излучение в среднем ИК диапазоне:</a:t>
            </a:r>
            <a:endParaRPr lang="ru-RU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ru-RU" b="0" strike="noStrike" spc="-1" dirty="0">
                <a:solidFill>
                  <a:srgbClr val="000000"/>
                </a:solidFill>
                <a:latin typeface="Century Gothic"/>
              </a:rPr>
              <a:t>Силикаты </a:t>
            </a:r>
            <a:endParaRPr lang="ru-RU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ru-RU" b="0" strike="noStrike" spc="-1" dirty="0">
                <a:solidFill>
                  <a:srgbClr val="000000"/>
                </a:solidFill>
                <a:latin typeface="Century Gothic"/>
              </a:rPr>
              <a:t>Карбонаты</a:t>
            </a:r>
            <a:endParaRPr lang="ru-RU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ru-RU" b="0" strike="noStrike" spc="-1" dirty="0">
                <a:solidFill>
                  <a:srgbClr val="000000"/>
                </a:solidFill>
                <a:latin typeface="Century Gothic"/>
              </a:rPr>
              <a:t>Фосфаты</a:t>
            </a:r>
            <a:endParaRPr lang="ru-RU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ru-RU" b="0" strike="noStrike" spc="-1" dirty="0">
                <a:solidFill>
                  <a:srgbClr val="000000"/>
                </a:solidFill>
                <a:latin typeface="Century Gothic"/>
              </a:rPr>
              <a:t>Органические вещества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9" name="CustomShape 3"/>
          <p:cNvSpPr/>
          <p:nvPr/>
        </p:nvSpPr>
        <p:spPr>
          <a:xfrm>
            <a:off x="1389921" y="5048659"/>
            <a:ext cx="3999960" cy="149464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ru-RU" b="0" strike="noStrike" spc="-1" dirty="0">
                <a:solidFill>
                  <a:srgbClr val="000000"/>
                </a:solidFill>
                <a:latin typeface="Century Gothic"/>
              </a:rPr>
              <a:t>Не поглощающие:</a:t>
            </a:r>
            <a:endParaRPr lang="ru-RU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ru-RU" b="0" strike="noStrike" spc="-1" dirty="0">
                <a:solidFill>
                  <a:srgbClr val="000000"/>
                </a:solidFill>
                <a:latin typeface="Century Gothic"/>
              </a:rPr>
              <a:t>Металлы (отражают)</a:t>
            </a:r>
            <a:endParaRPr lang="ru-RU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ru-RU" b="0" strike="noStrike" spc="-1" dirty="0">
                <a:solidFill>
                  <a:srgbClr val="000000"/>
                </a:solidFill>
                <a:latin typeface="Century Gothic"/>
              </a:rPr>
              <a:t>Ионные кристаллы (пропускают)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22671" y="2253879"/>
            <a:ext cx="5635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Необходимое условие колебательного перехода – изменение дипольного момента молекулы при колебаниях атомов. Симметричная молекула, не обладающая дипольным моментом, не может поглотить ИК-излучение.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11539" y="679060"/>
            <a:ext cx="937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Различают несколько типов колебаний атомов в многоатомной молекуле: валентные (симметричные и антисимметричные) и деформационные разных видов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3"/>
          <a:stretch/>
        </p:blipFill>
        <p:spPr>
          <a:xfrm>
            <a:off x="9952892" y="244655"/>
            <a:ext cx="2036914" cy="183033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1582302" y="209880"/>
            <a:ext cx="90468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Аппаратура ИК Фурье спектроскопии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88" name="Рисунок 2"/>
          <p:cNvPicPr/>
          <p:nvPr/>
        </p:nvPicPr>
        <p:blipFill>
          <a:blip r:embed="rId2"/>
          <a:stretch/>
        </p:blipFill>
        <p:spPr>
          <a:xfrm>
            <a:off x="6105702" y="787679"/>
            <a:ext cx="4523400" cy="2823503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89" name="Рисунок 3"/>
          <p:cNvPicPr/>
          <p:nvPr/>
        </p:nvPicPr>
        <p:blipFill>
          <a:blip r:embed="rId3"/>
          <a:srcRect l="4713" t="13433" r="3614" b="6756"/>
          <a:stretch/>
        </p:blipFill>
        <p:spPr>
          <a:xfrm>
            <a:off x="351584" y="1078740"/>
            <a:ext cx="5754118" cy="3741616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90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4FF535F3-EE23-4089-BEF9-B8D130E234CC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5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690" y="3611183"/>
            <a:ext cx="4493336" cy="299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1581129" y="209880"/>
            <a:ext cx="904680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Аппаратура ИК Фурье микроскопии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93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2C38FD1-456B-489C-AF48-20A7F0F051FF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6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94" name="Рисунок 6"/>
          <p:cNvPicPr/>
          <p:nvPr/>
        </p:nvPicPr>
        <p:blipFill>
          <a:blip r:embed="rId2"/>
          <a:srcRect l="58535" t="23950" r="3473" b="12345"/>
          <a:stretch/>
        </p:blipFill>
        <p:spPr>
          <a:xfrm>
            <a:off x="2164999" y="1253063"/>
            <a:ext cx="7338600" cy="496368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1652414" y="126900"/>
            <a:ext cx="90907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Аппаратура ИК Фурье микроскопии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96" name="Рисунок 2"/>
          <p:cNvPicPr/>
          <p:nvPr/>
        </p:nvPicPr>
        <p:blipFill>
          <a:blip r:embed="rId2"/>
          <a:stretch/>
        </p:blipFill>
        <p:spPr>
          <a:xfrm>
            <a:off x="1311480" y="1315080"/>
            <a:ext cx="5115960" cy="304308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97" name="Рисунок 3"/>
          <p:cNvPicPr/>
          <p:nvPr/>
        </p:nvPicPr>
        <p:blipFill>
          <a:blip r:embed="rId3"/>
          <a:stretch/>
        </p:blipFill>
        <p:spPr>
          <a:xfrm>
            <a:off x="7304400" y="1315080"/>
            <a:ext cx="3671280" cy="488592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98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4D44629F-A944-4F10-955A-0091CC8EE3D8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7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1311480" y="5001120"/>
            <a:ext cx="5115960" cy="118764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Century Gothic"/>
              </a:rPr>
              <a:t>Чем ограничивается локальное разрешение ИК Фурье микроскопии?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1640520" y="209880"/>
            <a:ext cx="7033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Подготовка проб к анализу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01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1F7CD825-7AE7-4946-9369-EB71B8ADCEEB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8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102" name="Рисунок 3"/>
          <p:cNvPicPr/>
          <p:nvPr/>
        </p:nvPicPr>
        <p:blipFill>
          <a:blip r:embed="rId2"/>
          <a:srcRect l="13658" t="10753" r="17485" b="17191"/>
          <a:stretch/>
        </p:blipFill>
        <p:spPr>
          <a:xfrm>
            <a:off x="1098000" y="2481840"/>
            <a:ext cx="2814120" cy="220860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103" name="Рисунок 4"/>
          <p:cNvPicPr/>
          <p:nvPr/>
        </p:nvPicPr>
        <p:blipFill>
          <a:blip r:embed="rId3"/>
          <a:srcRect l="50098"/>
          <a:stretch/>
        </p:blipFill>
        <p:spPr>
          <a:xfrm>
            <a:off x="4750200" y="2053080"/>
            <a:ext cx="2599920" cy="306648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4" name="Рисунок 5"/>
          <p:cNvPicPr/>
          <p:nvPr/>
        </p:nvPicPr>
        <p:blipFill>
          <a:blip r:embed="rId3"/>
          <a:srcRect r="59020" b="589"/>
          <a:stretch/>
        </p:blipFill>
        <p:spPr>
          <a:xfrm>
            <a:off x="8389440" y="1693080"/>
            <a:ext cx="2642400" cy="377244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1735560" y="209880"/>
            <a:ext cx="70333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entury Gothic"/>
              </a:rPr>
              <a:t>Подготовка проб к анализу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06" name="TextShape 2"/>
          <p:cNvSpPr txBox="1"/>
          <p:nvPr/>
        </p:nvSpPr>
        <p:spPr>
          <a:xfrm>
            <a:off x="531720" y="787680"/>
            <a:ext cx="77940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B628DB0-5BF5-4ECF-B078-A22176016B7E}" type="slidenum">
              <a:rPr lang="ru-RU" sz="2000" b="0" strike="noStrike" spc="-1">
                <a:solidFill>
                  <a:srgbClr val="FEFFFF"/>
                </a:solidFill>
                <a:latin typeface="Century Gothic"/>
              </a:rPr>
              <a:t>9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107" name="Рисунок 3"/>
          <p:cNvPicPr/>
          <p:nvPr/>
        </p:nvPicPr>
        <p:blipFill>
          <a:blip r:embed="rId2"/>
          <a:stretch/>
        </p:blipFill>
        <p:spPr>
          <a:xfrm>
            <a:off x="649727" y="1284390"/>
            <a:ext cx="8144280" cy="432144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8560" r="19756" b="34486"/>
          <a:stretch/>
        </p:blipFill>
        <p:spPr>
          <a:xfrm>
            <a:off x="9265666" y="219404"/>
            <a:ext cx="2488579" cy="23590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1" t="18601" r="21987" b="34321"/>
          <a:stretch/>
        </p:blipFill>
        <p:spPr>
          <a:xfrm>
            <a:off x="9042400" y="4529623"/>
            <a:ext cx="2935112" cy="21524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666" y="2617054"/>
            <a:ext cx="2488579" cy="1873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853</TotalTime>
  <Words>645</Words>
  <Application>Microsoft Office PowerPoint</Application>
  <PresentationFormat>Широкоэкранный</PresentationFormat>
  <Paragraphs>115</Paragraphs>
  <Slides>25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Arial</vt:lpstr>
      <vt:lpstr>Calibri</vt:lpstr>
      <vt:lpstr>Cambria Math</vt:lpstr>
      <vt:lpstr>Century Gothic</vt:lpstr>
      <vt:lpstr>DejaVu Sans</vt:lpstr>
      <vt:lpstr>StarSymbol</vt:lpstr>
      <vt:lpstr>Symbol</vt:lpstr>
      <vt:lpstr>Times New Roman</vt:lpstr>
      <vt:lpstr>Wingdings</vt:lpstr>
      <vt:lpstr>Office Theme</vt:lpstr>
      <vt:lpstr>Mathcad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Светлана</dc:creator>
  <dc:description/>
  <cp:lastModifiedBy>Пользователь Windows</cp:lastModifiedBy>
  <cp:revision>104</cp:revision>
  <dcterms:created xsi:type="dcterms:W3CDTF">2022-11-08T07:28:34Z</dcterms:created>
  <dcterms:modified xsi:type="dcterms:W3CDTF">2025-11-06T07:22:45Z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22</vt:i4>
  </property>
</Properties>
</file>